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09" r:id="rId3"/>
    <p:sldId id="410" r:id="rId4"/>
    <p:sldId id="431" r:id="rId5"/>
    <p:sldId id="412" r:id="rId6"/>
    <p:sldId id="413" r:id="rId7"/>
    <p:sldId id="414" r:id="rId8"/>
    <p:sldId id="415" r:id="rId9"/>
    <p:sldId id="416" r:id="rId10"/>
    <p:sldId id="417" r:id="rId11"/>
    <p:sldId id="418" r:id="rId12"/>
    <p:sldId id="419" r:id="rId13"/>
    <p:sldId id="420" r:id="rId14"/>
    <p:sldId id="421" r:id="rId15"/>
    <p:sldId id="422" r:id="rId16"/>
    <p:sldId id="423" r:id="rId17"/>
    <p:sldId id="424" r:id="rId18"/>
    <p:sldId id="425" r:id="rId19"/>
    <p:sldId id="426" r:id="rId20"/>
    <p:sldId id="427" r:id="rId21"/>
    <p:sldId id="428" r:id="rId22"/>
    <p:sldId id="429" r:id="rId23"/>
    <p:sldId id="43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1573d408-9ac1-498e-bb0f-be8ae2d74618}">
          <p14:sldIdLst>
            <p14:sldId id="409"/>
            <p14:sldId id="413"/>
            <p14:sldId id="414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10"/>
            <p14:sldId id="415"/>
            <p14:sldId id="412"/>
            <p14:sldId id="431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5" Type="http://schemas.openxmlformats.org/officeDocument/2006/relationships/tags" Target="../tags/tag17.xml"/><Relationship Id="rId24" Type="http://schemas.openxmlformats.org/officeDocument/2006/relationships/tags" Target="../tags/tag16.xml"/><Relationship Id="rId23" Type="http://schemas.openxmlformats.org/officeDocument/2006/relationships/tags" Target="../tags/tag15.xml"/><Relationship Id="rId22" Type="http://schemas.openxmlformats.org/officeDocument/2006/relationships/tags" Target="../tags/tag14.xml"/><Relationship Id="rId21" Type="http://schemas.openxmlformats.org/officeDocument/2006/relationships/tags" Target="../tags/tag13.xml"/><Relationship Id="rId20" Type="http://schemas.openxmlformats.org/officeDocument/2006/relationships/image" Target="../media/image7.png"/><Relationship Id="rId2" Type="http://schemas.openxmlformats.org/officeDocument/2006/relationships/tags" Target="../tags/tag1.xml"/><Relationship Id="rId19" Type="http://schemas.openxmlformats.org/officeDocument/2006/relationships/tags" Target="../tags/tag12.xml"/><Relationship Id="rId18" Type="http://schemas.openxmlformats.org/officeDocument/2006/relationships/image" Target="../media/image6.png"/><Relationship Id="rId17" Type="http://schemas.openxmlformats.org/officeDocument/2006/relationships/tags" Target="../tags/tag11.xml"/><Relationship Id="rId16" Type="http://schemas.openxmlformats.org/officeDocument/2006/relationships/image" Target="../media/image5.png"/><Relationship Id="rId15" Type="http://schemas.openxmlformats.org/officeDocument/2006/relationships/tags" Target="../tags/tag10.xml"/><Relationship Id="rId14" Type="http://schemas.openxmlformats.org/officeDocument/2006/relationships/tags" Target="../tags/tag9.xml"/><Relationship Id="rId13" Type="http://schemas.openxmlformats.org/officeDocument/2006/relationships/tags" Target="../tags/tag8.xml"/><Relationship Id="rId12" Type="http://schemas.openxmlformats.org/officeDocument/2006/relationships/image" Target="../media/image4.png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image" Target="../media/image8.png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image" Target="../media/image2.png"/><Relationship Id="rId5" Type="http://schemas.openxmlformats.org/officeDocument/2006/relationships/tags" Target="../tags/tag86.xml"/><Relationship Id="rId4" Type="http://schemas.openxmlformats.org/officeDocument/2006/relationships/image" Target="../media/image1.png"/><Relationship Id="rId3" Type="http://schemas.openxmlformats.org/officeDocument/2006/relationships/tags" Target="../tags/tag85.xml"/><Relationship Id="rId25" Type="http://schemas.openxmlformats.org/officeDocument/2006/relationships/tags" Target="../tags/tag100.xml"/><Relationship Id="rId24" Type="http://schemas.openxmlformats.org/officeDocument/2006/relationships/tags" Target="../tags/tag99.xml"/><Relationship Id="rId23" Type="http://schemas.openxmlformats.org/officeDocument/2006/relationships/tags" Target="../tags/tag98.xml"/><Relationship Id="rId22" Type="http://schemas.openxmlformats.org/officeDocument/2006/relationships/tags" Target="../tags/tag97.xml"/><Relationship Id="rId21" Type="http://schemas.openxmlformats.org/officeDocument/2006/relationships/tags" Target="../tags/tag96.xml"/><Relationship Id="rId20" Type="http://schemas.openxmlformats.org/officeDocument/2006/relationships/image" Target="../media/image7.png"/><Relationship Id="rId2" Type="http://schemas.openxmlformats.org/officeDocument/2006/relationships/tags" Target="../tags/tag84.xml"/><Relationship Id="rId19" Type="http://schemas.openxmlformats.org/officeDocument/2006/relationships/tags" Target="../tags/tag95.xml"/><Relationship Id="rId18" Type="http://schemas.openxmlformats.org/officeDocument/2006/relationships/image" Target="../media/image6.png"/><Relationship Id="rId17" Type="http://schemas.openxmlformats.org/officeDocument/2006/relationships/tags" Target="../tags/tag94.xml"/><Relationship Id="rId16" Type="http://schemas.openxmlformats.org/officeDocument/2006/relationships/image" Target="../media/image5.png"/><Relationship Id="rId15" Type="http://schemas.openxmlformats.org/officeDocument/2006/relationships/tags" Target="../tags/tag93.xml"/><Relationship Id="rId14" Type="http://schemas.openxmlformats.org/officeDocument/2006/relationships/tags" Target="../tags/tag92.xml"/><Relationship Id="rId13" Type="http://schemas.openxmlformats.org/officeDocument/2006/relationships/tags" Target="../tags/tag91.xml"/><Relationship Id="rId12" Type="http://schemas.openxmlformats.org/officeDocument/2006/relationships/image" Target="../media/image4.png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image" Target="../media/image8.png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image" Target="../media/image8.png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image" Target="../media/image8.png"/><Relationship Id="rId2" Type="http://schemas.openxmlformats.org/officeDocument/2006/relationships/tags" Target="../tags/tag113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image" Target="../media/image8.png"/><Relationship Id="rId2" Type="http://schemas.openxmlformats.org/officeDocument/2006/relationships/tags" Target="../tags/tag121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image" Target="../media/image8.png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0" Type="http://schemas.openxmlformats.org/officeDocument/2006/relationships/tags" Target="../tags/tag136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image" Target="../media/image8.png"/><Relationship Id="rId2" Type="http://schemas.openxmlformats.org/officeDocument/2006/relationships/tags" Target="../tags/tag137.xml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image" Target="../media/image13.png"/><Relationship Id="rId5" Type="http://schemas.openxmlformats.org/officeDocument/2006/relationships/tags" Target="../tags/tag149.xml"/><Relationship Id="rId4" Type="http://schemas.openxmlformats.org/officeDocument/2006/relationships/image" Target="../media/image12.png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image" Target="../media/image8.png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image" Target="../media/image9.png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6" Type="http://schemas.openxmlformats.org/officeDocument/2006/relationships/tags" Target="../tags/tag36.xml"/><Relationship Id="rId15" Type="http://schemas.openxmlformats.org/officeDocument/2006/relationships/tags" Target="../tags/tag35.xml"/><Relationship Id="rId14" Type="http://schemas.openxmlformats.org/officeDocument/2006/relationships/tags" Target="../tags/tag34.xml"/><Relationship Id="rId13" Type="http://schemas.openxmlformats.org/officeDocument/2006/relationships/tags" Target="../tags/tag33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image" Target="../media/image8.png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image" Target="../media/image8.png"/><Relationship Id="rId2" Type="http://schemas.openxmlformats.org/officeDocument/2006/relationships/tags" Target="../tags/tag44.xml"/><Relationship Id="rId11" Type="http://schemas.openxmlformats.org/officeDocument/2006/relationships/tags" Target="../tags/tag52.xml"/><Relationship Id="rId10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image" Target="../media/image11.png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image" Target="../media/image8.png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image" Target="../media/image8.png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0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3941" y="227965"/>
            <a:ext cx="5349875" cy="6708775"/>
            <a:chOff x="7" y="587"/>
            <a:chExt cx="8425" cy="10565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lum bright="6000"/>
            </a:blip>
            <a:srcRect/>
            <a:stretch>
              <a:fillRect/>
            </a:stretch>
          </p:blipFill>
          <p:spPr>
            <a:xfrm>
              <a:off x="7" y="587"/>
              <a:ext cx="7535" cy="1020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lum bright="6000"/>
            </a:blip>
            <a:srcRect/>
            <a:stretch>
              <a:fillRect/>
            </a:stretch>
          </p:blipFill>
          <p:spPr>
            <a:xfrm>
              <a:off x="6905" y="10332"/>
              <a:ext cx="1527" cy="820"/>
            </a:xfrm>
            <a:prstGeom prst="rect">
              <a:avLst/>
            </a:prstGeom>
          </p:spPr>
        </p:pic>
      </p:grpSp>
      <p:sp>
        <p:nvSpPr>
          <p:cNvPr id="10" name="流程图: 延期 9"/>
          <p:cNvSpPr/>
          <p:nvPr>
            <p:custDataLst>
              <p:tags r:id="rId7"/>
            </p:custDataLst>
          </p:nvPr>
        </p:nvSpPr>
        <p:spPr>
          <a:xfrm flipH="1">
            <a:off x="2901950" y="7620"/>
            <a:ext cx="6842760" cy="6842760"/>
          </a:xfrm>
          <a:prstGeom prst="flowChartDelay">
            <a:avLst/>
          </a:prstGeom>
          <a:solidFill>
            <a:schemeClr val="bg2">
              <a:alpha val="99000"/>
            </a:schemeClr>
          </a:solidFill>
          <a:ln>
            <a:noFill/>
          </a:ln>
          <a:effectLst>
            <a:outerShdw blurRad="50800" dist="38100" dir="10800000" algn="r" rotWithShape="0">
              <a:srgbClr val="52654F">
                <a:alpha val="6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/>
                </a:solidFill>
              </a:ln>
            </a:endParaRPr>
          </a:p>
        </p:txBody>
      </p:sp>
      <p:pic>
        <p:nvPicPr>
          <p:cNvPr id="11" name="图片 10" descr="60076ba32008fed45d0337233ef2a29a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3559810" y="4086225"/>
            <a:ext cx="8590915" cy="2835275"/>
          </a:xfrm>
          <a:prstGeom prst="rect">
            <a:avLst/>
          </a:prstGeom>
        </p:spPr>
      </p:pic>
      <p:grpSp>
        <p:nvGrpSpPr>
          <p:cNvPr id="12" name="组合 11"/>
          <p:cNvGrpSpPr/>
          <p:nvPr>
            <p:custDataLst>
              <p:tags r:id="rId10"/>
            </p:custDataLst>
          </p:nvPr>
        </p:nvGrpSpPr>
        <p:grpSpPr>
          <a:xfrm flipH="1">
            <a:off x="5172187" y="368300"/>
            <a:ext cx="7078233" cy="2336053"/>
            <a:chOff x="4985" y="560"/>
            <a:chExt cx="13529" cy="4465"/>
          </a:xfrm>
        </p:grpSpPr>
        <p:pic>
          <p:nvPicPr>
            <p:cNvPr id="13" name="图片 12" descr="60076ba32008fed45d0337233ef2a29a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>
            <a:xfrm>
              <a:off x="4985" y="560"/>
              <a:ext cx="13529" cy="4465"/>
            </a:xfrm>
            <a:prstGeom prst="rect">
              <a:avLst/>
            </a:prstGeom>
          </p:spPr>
        </p:pic>
        <p:sp>
          <p:nvSpPr>
            <p:cNvPr id="14" name="椭圆 13"/>
            <p:cNvSpPr/>
            <p:nvPr>
              <p:custDataLst>
                <p:tags r:id="rId13"/>
              </p:custDataLst>
            </p:nvPr>
          </p:nvSpPr>
          <p:spPr>
            <a:xfrm>
              <a:off x="13565" y="3480"/>
              <a:ext cx="2761" cy="102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椭圆 14"/>
            <p:cNvSpPr/>
            <p:nvPr>
              <p:custDataLst>
                <p:tags r:id="rId14"/>
              </p:custDataLst>
            </p:nvPr>
          </p:nvSpPr>
          <p:spPr>
            <a:xfrm>
              <a:off x="7586" y="3025"/>
              <a:ext cx="1877" cy="189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>
            <a:lum bright="18000"/>
          </a:blip>
          <a:srcRect/>
          <a:stretch>
            <a:fillRect/>
          </a:stretch>
        </p:blipFill>
        <p:spPr>
          <a:xfrm>
            <a:off x="4404678" y="2966085"/>
            <a:ext cx="1482725" cy="381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17"/>
            </p:custDataLst>
          </p:nvPr>
        </p:nvPicPr>
        <p:blipFill rotWithShape="1">
          <a:blip r:embed="rId18">
            <a:lum bright="48000"/>
          </a:blip>
          <a:srcRect/>
          <a:stretch>
            <a:fillRect/>
          </a:stretch>
        </p:blipFill>
        <p:spPr>
          <a:xfrm flipH="1">
            <a:off x="8231188" y="4241794"/>
            <a:ext cx="2673985" cy="686435"/>
          </a:xfrm>
          <a:prstGeom prst="rect">
            <a:avLst/>
          </a:prstGeom>
        </p:spPr>
      </p:pic>
      <p:pic>
        <p:nvPicPr>
          <p:cNvPr id="21" name="图片 20" descr="90b9e84ed701da1599f8f5c551cd62cb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lum bright="72000"/>
          </a:blip>
          <a:srcRect/>
          <a:stretch>
            <a:fillRect/>
          </a:stretch>
        </p:blipFill>
        <p:spPr>
          <a:xfrm>
            <a:off x="6051233" y="3215640"/>
            <a:ext cx="3075940" cy="76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1"/>
            </p:custDataLst>
          </p:nvPr>
        </p:nvSpPr>
        <p:spPr>
          <a:xfrm>
            <a:off x="5109197" y="2076653"/>
            <a:ext cx="5492140" cy="1834074"/>
          </a:xfrm>
        </p:spPr>
        <p:txBody>
          <a:bodyPr lIns="90000" tIns="46800" rIns="90000" bIns="46800" anchor="t" anchorCtr="0">
            <a:normAutofit/>
          </a:bodyPr>
          <a:lstStyle>
            <a:lvl1pPr algn="ctr">
              <a:defRPr sz="6000" b="0" spc="600" baseline="0"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2"/>
            </p:custDataLst>
          </p:nvPr>
        </p:nvSpPr>
        <p:spPr>
          <a:xfrm>
            <a:off x="5109197" y="3949694"/>
            <a:ext cx="5492140" cy="564855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8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2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286385" y="273050"/>
            <a:ext cx="11905614" cy="6584951"/>
            <a:chOff x="286385" y="273050"/>
            <a:chExt cx="11905614" cy="6584951"/>
          </a:xfrm>
        </p:grpSpPr>
        <p:sp>
          <p:nvSpPr>
            <p:cNvPr id="9" name="矩形 8"/>
            <p:cNvSpPr/>
            <p:nvPr userDrawn="1">
              <p:custDataLst>
                <p:tags r:id="rId3"/>
              </p:custDataLst>
            </p:nvPr>
          </p:nvSpPr>
          <p:spPr>
            <a:xfrm>
              <a:off x="286385" y="273050"/>
              <a:ext cx="11616055" cy="63119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altLang="zh-CN" dirty="0">
                <a:sym typeface="+mn-ea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 flipH="1">
              <a:off x="10544174" y="5905493"/>
              <a:ext cx="1647825" cy="952508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2852" y="268661"/>
            <a:ext cx="5349875" cy="6708775"/>
            <a:chOff x="7" y="587"/>
            <a:chExt cx="8425" cy="10565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lum bright="6000"/>
            </a:blip>
            <a:srcRect/>
            <a:stretch>
              <a:fillRect/>
            </a:stretch>
          </p:blipFill>
          <p:spPr>
            <a:xfrm>
              <a:off x="7" y="587"/>
              <a:ext cx="7535" cy="10201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lum bright="6000"/>
            </a:blip>
            <a:srcRect/>
            <a:stretch>
              <a:fillRect/>
            </a:stretch>
          </p:blipFill>
          <p:spPr>
            <a:xfrm>
              <a:off x="6905" y="10332"/>
              <a:ext cx="1527" cy="820"/>
            </a:xfrm>
            <a:prstGeom prst="rect">
              <a:avLst/>
            </a:prstGeom>
          </p:spPr>
        </p:pic>
      </p:grpSp>
      <p:sp>
        <p:nvSpPr>
          <p:cNvPr id="9" name="流程图: 延期 8"/>
          <p:cNvSpPr/>
          <p:nvPr>
            <p:custDataLst>
              <p:tags r:id="rId7"/>
            </p:custDataLst>
          </p:nvPr>
        </p:nvSpPr>
        <p:spPr>
          <a:xfrm flipH="1">
            <a:off x="2901950" y="7620"/>
            <a:ext cx="6842760" cy="6842760"/>
          </a:xfrm>
          <a:prstGeom prst="flowChartDelay">
            <a:avLst/>
          </a:prstGeom>
          <a:solidFill>
            <a:schemeClr val="bg2">
              <a:alpha val="99000"/>
            </a:schemeClr>
          </a:solidFill>
          <a:ln>
            <a:noFill/>
          </a:ln>
          <a:effectLst>
            <a:outerShdw blurRad="50800" dist="38100" dir="10800000" algn="r" rotWithShape="0">
              <a:srgbClr val="52654F">
                <a:alpha val="6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kern="1200" cap="all" baseline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图片 9" descr="60076ba32008fed45d0337233ef2a29a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3559810" y="4086225"/>
            <a:ext cx="8590915" cy="2835275"/>
          </a:xfrm>
          <a:prstGeom prst="rect">
            <a:avLst/>
          </a:prstGeom>
        </p:spPr>
      </p:pic>
      <p:grpSp>
        <p:nvGrpSpPr>
          <p:cNvPr id="11" name="组合 10"/>
          <p:cNvGrpSpPr/>
          <p:nvPr>
            <p:custDataLst>
              <p:tags r:id="rId10"/>
            </p:custDataLst>
          </p:nvPr>
        </p:nvGrpSpPr>
        <p:grpSpPr>
          <a:xfrm flipH="1">
            <a:off x="5172710" y="368300"/>
            <a:ext cx="7077710" cy="2335530"/>
            <a:chOff x="4985" y="560"/>
            <a:chExt cx="13528" cy="4464"/>
          </a:xfrm>
        </p:grpSpPr>
        <p:pic>
          <p:nvPicPr>
            <p:cNvPr id="12" name="图片 11" descr="60076ba32008fed45d0337233ef2a29a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>
            <a:xfrm>
              <a:off x="4985" y="560"/>
              <a:ext cx="13529" cy="4465"/>
            </a:xfrm>
            <a:prstGeom prst="rect">
              <a:avLst/>
            </a:prstGeom>
          </p:spPr>
        </p:pic>
        <p:sp>
          <p:nvSpPr>
            <p:cNvPr id="13" name="椭圆 12"/>
            <p:cNvSpPr/>
            <p:nvPr>
              <p:custDataLst>
                <p:tags r:id="rId13"/>
              </p:custDataLst>
            </p:nvPr>
          </p:nvSpPr>
          <p:spPr>
            <a:xfrm>
              <a:off x="13565" y="3480"/>
              <a:ext cx="2761" cy="102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kern="1200" cap="all" baseline="0">
                <a:latin typeface="Arial" panose="020B0604020202020204" pitchFamily="34" charset="0"/>
              </a:endParaRPr>
            </a:p>
          </p:txBody>
        </p:sp>
        <p:sp>
          <p:nvSpPr>
            <p:cNvPr id="14" name="椭圆 13"/>
            <p:cNvSpPr/>
            <p:nvPr>
              <p:custDataLst>
                <p:tags r:id="rId14"/>
              </p:custDataLst>
            </p:nvPr>
          </p:nvSpPr>
          <p:spPr>
            <a:xfrm>
              <a:off x="7586" y="3025"/>
              <a:ext cx="1877" cy="189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kern="1200" cap="all" baseline="0">
                <a:latin typeface="Arial" panose="020B0604020202020204" pitchFamily="34" charset="0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>
            <a:lum bright="18000"/>
          </a:blip>
          <a:srcRect/>
          <a:stretch>
            <a:fillRect/>
          </a:stretch>
        </p:blipFill>
        <p:spPr>
          <a:xfrm>
            <a:off x="4404678" y="2966085"/>
            <a:ext cx="1482725" cy="381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7"/>
            </p:custDataLst>
          </p:nvPr>
        </p:nvPicPr>
        <p:blipFill rotWithShape="1">
          <a:blip r:embed="rId18">
            <a:lum bright="48000"/>
          </a:blip>
          <a:srcRect/>
          <a:stretch>
            <a:fillRect/>
          </a:stretch>
        </p:blipFill>
        <p:spPr>
          <a:xfrm flipH="1">
            <a:off x="7761288" y="3905250"/>
            <a:ext cx="2673985" cy="686435"/>
          </a:xfrm>
          <a:prstGeom prst="rect">
            <a:avLst/>
          </a:prstGeom>
        </p:spPr>
      </p:pic>
      <p:pic>
        <p:nvPicPr>
          <p:cNvPr id="17" name="图片 16" descr="90b9e84ed701da1599f8f5c551cd62cb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lum bright="72000"/>
          </a:blip>
          <a:srcRect/>
          <a:stretch>
            <a:fillRect/>
          </a:stretch>
        </p:blipFill>
        <p:spPr>
          <a:xfrm>
            <a:off x="6051233" y="3215640"/>
            <a:ext cx="3075940" cy="76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1"/>
            </p:custDataLst>
          </p:nvPr>
        </p:nvSpPr>
        <p:spPr>
          <a:xfrm>
            <a:off x="5533390" y="2251710"/>
            <a:ext cx="5085715" cy="1629410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all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2"/>
            </p:custDataLst>
          </p:nvPr>
        </p:nvSpPr>
        <p:spPr/>
        <p:txBody>
          <a:bodyPr/>
          <a:lstStyle>
            <a:lvl1pPr>
              <a:defRPr kern="1200" cap="all"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3"/>
            </p:custDataLst>
          </p:nvPr>
        </p:nvSpPr>
        <p:spPr/>
        <p:txBody>
          <a:bodyPr/>
          <a:lstStyle>
            <a:lvl1pPr>
              <a:defRPr kern="1200" cap="all"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4"/>
            </p:custDataLst>
          </p:nvPr>
        </p:nvSpPr>
        <p:spPr/>
        <p:txBody>
          <a:bodyPr/>
          <a:lstStyle>
            <a:lvl1pPr>
              <a:defRPr kern="1200" cap="all"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3" hasCustomPrompt="1"/>
            <p:custDataLst>
              <p:tags r:id="rId25"/>
            </p:custDataLst>
          </p:nvPr>
        </p:nvSpPr>
        <p:spPr>
          <a:xfrm>
            <a:off x="5533268" y="3916681"/>
            <a:ext cx="5085464" cy="526234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8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10544174" y="5905493"/>
            <a:ext cx="1647825" cy="95250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86385" y="273050"/>
            <a:ext cx="11616055" cy="63119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10544175" y="5905500"/>
            <a:ext cx="1647825" cy="952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10544174" y="5905493"/>
            <a:ext cx="1647825" cy="952508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-4128"/>
            <a:ext cx="508698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10544174" y="5905493"/>
            <a:ext cx="1647825" cy="952508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3810" y="5020946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10544174" y="5905493"/>
            <a:ext cx="1647825" cy="95250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8003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10544174" y="5905493"/>
            <a:ext cx="1647825" cy="952508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-36830" y="2948305"/>
            <a:ext cx="1613535" cy="15551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 flipH="1">
            <a:off x="10615295" y="2948305"/>
            <a:ext cx="1578610" cy="15551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10544174" y="5905493"/>
            <a:ext cx="1647825" cy="95250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 flipH="1">
            <a:off x="3695065" y="-256540"/>
            <a:ext cx="8722995" cy="2823210"/>
            <a:chOff x="4985" y="560"/>
            <a:chExt cx="13528" cy="4464"/>
          </a:xfrm>
        </p:grpSpPr>
        <p:pic>
          <p:nvPicPr>
            <p:cNvPr id="8" name="图片 7" descr="60076ba32008fed45d0337233ef2a29a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lum bright="-6000"/>
            </a:blip>
            <a:srcRect/>
            <a:stretch>
              <a:fillRect/>
            </a:stretch>
          </p:blipFill>
          <p:spPr>
            <a:xfrm>
              <a:off x="4985" y="560"/>
              <a:ext cx="13529" cy="4465"/>
            </a:xfrm>
            <a:prstGeom prst="rect">
              <a:avLst/>
            </a:prstGeom>
          </p:spPr>
        </p:pic>
        <p:sp>
          <p:nvSpPr>
            <p:cNvPr id="9" name="椭圆 8"/>
            <p:cNvSpPr/>
            <p:nvPr>
              <p:custDataLst>
                <p:tags r:id="rId5"/>
              </p:custDataLst>
            </p:nvPr>
          </p:nvSpPr>
          <p:spPr>
            <a:xfrm>
              <a:off x="13565" y="3480"/>
              <a:ext cx="2761" cy="1026"/>
            </a:xfrm>
            <a:prstGeom prst="ellipse">
              <a:avLst/>
            </a:prstGeom>
            <a:solidFill>
              <a:srgbClr val="F6F5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椭圆 9"/>
            <p:cNvSpPr/>
            <p:nvPr>
              <p:custDataLst>
                <p:tags r:id="rId6"/>
              </p:custDataLst>
            </p:nvPr>
          </p:nvSpPr>
          <p:spPr>
            <a:xfrm>
              <a:off x="7586" y="3025"/>
              <a:ext cx="1877" cy="1891"/>
            </a:xfrm>
            <a:prstGeom prst="ellipse">
              <a:avLst/>
            </a:prstGeom>
            <a:solidFill>
              <a:srgbClr val="F4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>
            <p:custDataLst>
              <p:tags r:id="rId7"/>
            </p:custDataLst>
          </p:nvPr>
        </p:nvGrpSpPr>
        <p:grpSpPr>
          <a:xfrm flipH="1">
            <a:off x="-5848" y="1301236"/>
            <a:ext cx="12206913" cy="5300859"/>
            <a:chOff x="4857" y="-184"/>
            <a:chExt cx="12473" cy="4834"/>
          </a:xfrm>
        </p:grpSpPr>
        <p:pic>
          <p:nvPicPr>
            <p:cNvPr id="12" name="图片 11" descr="60076ba32008fed45d0337233ef2a29a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>
              <a:lum bright="-12000"/>
            </a:blip>
            <a:srcRect/>
            <a:stretch>
              <a:fillRect/>
            </a:stretch>
          </p:blipFill>
          <p:spPr>
            <a:xfrm>
              <a:off x="4857" y="-184"/>
              <a:ext cx="12473" cy="4305"/>
            </a:xfrm>
            <a:prstGeom prst="rect">
              <a:avLst/>
            </a:prstGeom>
          </p:spPr>
        </p:pic>
        <p:sp>
          <p:nvSpPr>
            <p:cNvPr id="13" name="椭圆 12"/>
            <p:cNvSpPr/>
            <p:nvPr>
              <p:custDataLst>
                <p:tags r:id="rId10"/>
              </p:custDataLst>
            </p:nvPr>
          </p:nvSpPr>
          <p:spPr>
            <a:xfrm>
              <a:off x="13565" y="3480"/>
              <a:ext cx="2761" cy="1026"/>
            </a:xfrm>
            <a:prstGeom prst="ellipse">
              <a:avLst/>
            </a:prstGeom>
            <a:solidFill>
              <a:srgbClr val="F6F5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4" name="椭圆 13"/>
            <p:cNvSpPr/>
            <p:nvPr>
              <p:custDataLst>
                <p:tags r:id="rId11"/>
              </p:custDataLst>
            </p:nvPr>
          </p:nvSpPr>
          <p:spPr>
            <a:xfrm>
              <a:off x="7586" y="2759"/>
              <a:ext cx="1877" cy="1891"/>
            </a:xfrm>
            <a:prstGeom prst="ellipse">
              <a:avLst/>
            </a:prstGeom>
            <a:solidFill>
              <a:srgbClr val="F4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3074035" y="3040380"/>
            <a:ext cx="6044565" cy="914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8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3073811" y="3987277"/>
            <a:ext cx="6044379" cy="1428535"/>
          </a:xfrm>
        </p:spPr>
        <p:txBody>
          <a:bodyPr lIns="90170" tIns="4699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10544174" y="5905493"/>
            <a:ext cx="1647825" cy="95250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10544174" y="5905493"/>
            <a:ext cx="1647825" cy="95250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lum bright="6000"/>
          </a:blip>
          <a:srcRect/>
          <a:stretch>
            <a:fillRect/>
          </a:stretch>
        </p:blipFill>
        <p:spPr>
          <a:xfrm>
            <a:off x="6776085" y="-243205"/>
            <a:ext cx="5459095" cy="7098030"/>
          </a:xfrm>
          <a:prstGeom prst="rect">
            <a:avLst/>
          </a:prstGeom>
        </p:spPr>
      </p:pic>
      <p:sp>
        <p:nvSpPr>
          <p:cNvPr id="7" name="流程图: 延期 6"/>
          <p:cNvSpPr/>
          <p:nvPr>
            <p:custDataLst>
              <p:tags r:id="rId4"/>
            </p:custDataLst>
          </p:nvPr>
        </p:nvSpPr>
        <p:spPr>
          <a:xfrm>
            <a:off x="2961640" y="12065"/>
            <a:ext cx="6842760" cy="6842760"/>
          </a:xfrm>
          <a:prstGeom prst="flowChartDelay">
            <a:avLst/>
          </a:prstGeom>
          <a:solidFill>
            <a:schemeClr val="bg2">
              <a:alpha val="99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10544174" y="5905493"/>
            <a:ext cx="1647825" cy="95250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286385" y="273050"/>
            <a:ext cx="11905614" cy="6584951"/>
            <a:chOff x="286385" y="273050"/>
            <a:chExt cx="11905614" cy="6584951"/>
          </a:xfrm>
        </p:grpSpPr>
        <p:sp>
          <p:nvSpPr>
            <p:cNvPr id="9" name="矩形 8"/>
            <p:cNvSpPr/>
            <p:nvPr userDrawn="1">
              <p:custDataLst>
                <p:tags r:id="rId3"/>
              </p:custDataLst>
            </p:nvPr>
          </p:nvSpPr>
          <p:spPr>
            <a:xfrm>
              <a:off x="286385" y="273050"/>
              <a:ext cx="11616055" cy="63119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altLang="zh-CN" dirty="0">
                <a:sym typeface="+mn-ea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 flipH="1">
              <a:off x="10544174" y="5905493"/>
              <a:ext cx="1647825" cy="952508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60.xml"/><Relationship Id="rId23" Type="http://schemas.openxmlformats.org/officeDocument/2006/relationships/tags" Target="../tags/tag159.xml"/><Relationship Id="rId22" Type="http://schemas.openxmlformats.org/officeDocument/2006/relationships/tags" Target="../tags/tag158.xml"/><Relationship Id="rId21" Type="http://schemas.openxmlformats.org/officeDocument/2006/relationships/tags" Target="../tags/tag157.xml"/><Relationship Id="rId20" Type="http://schemas.openxmlformats.org/officeDocument/2006/relationships/tags" Target="../tags/tag156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55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3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5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7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7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8.xml"/><Relationship Id="rId1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9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0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1.xml"/><Relationship Id="rId1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2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3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4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5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tags" Target="../tags/tag166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8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9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0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700655" y="2114550"/>
            <a:ext cx="9799320" cy="1873885"/>
          </a:xfrm>
        </p:spPr>
        <p:txBody>
          <a:bodyPr>
            <a:normAutofit/>
          </a:bodyPr>
          <a:p>
            <a:r>
              <a:rPr lang="zh-CN" altLang="zh-CN" sz="5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python程序设计课程设计</a:t>
            </a:r>
            <a:endParaRPr lang="zh-CN" altLang="zh-CN" sz="5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3422650" y="3587115"/>
            <a:ext cx="9799320" cy="775970"/>
          </a:xfrm>
        </p:spPr>
        <p:txBody>
          <a:bodyPr/>
          <a:p>
            <a:r>
              <a:rPr lang="zh-CN" altLang="en-US"/>
              <a:t>数据分析的学习与实践-北上广深租房状况分析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136255" y="5166360"/>
            <a:ext cx="5524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小组成员：郭晓东、宁洁、阮汉成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上海各地区房源数量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1012190"/>
            <a:ext cx="8185785" cy="45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5684520"/>
            <a:ext cx="8178800" cy="1003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225280" y="2144395"/>
            <a:ext cx="26479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上海也一样，除了周边的宝山、嘉定、青浦、松江、奉贤等区中心有房源外，房源主要集中在中心城区+浦东（地铁网范围内）。总共2992条房源，浦东就有800条，比例超过1/4。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广州各地区房源数量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6410" y="5915025"/>
            <a:ext cx="8013700" cy="857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" y="994410"/>
            <a:ext cx="8164195" cy="47650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37295" y="1094740"/>
            <a:ext cx="22593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广州房源主要集中在白云、天河、越秀、荔湾，以及海珠和番禺。其中白云、天河和番禺房源都超过1600条，选择丰富。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深圳各地区房源数量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99845" y="5697220"/>
            <a:ext cx="8039100" cy="895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30" y="1014730"/>
            <a:ext cx="7500620" cy="46824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44380" y="1641475"/>
            <a:ext cx="154241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深圳的房源共有2994条，更集中在各区，除了四个新区零星分布的房源外，主要还是分布在南山、龙岗、宝安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单位面积房价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7195" y="1200150"/>
            <a:ext cx="5261610" cy="25742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635" y="1200150"/>
            <a:ext cx="5346065" cy="25514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" y="3774440"/>
            <a:ext cx="5262245" cy="26047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635" y="3774440"/>
            <a:ext cx="5361940" cy="27120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1205" y="101600"/>
            <a:ext cx="5499100" cy="889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北上广深GDP情况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650" y="1148080"/>
            <a:ext cx="6106160" cy="4852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915" y="1841500"/>
            <a:ext cx="5812155" cy="39103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据地铁口远近对每平米租金的影响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0575" y="1221740"/>
            <a:ext cx="10731500" cy="44138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680" y="1831340"/>
            <a:ext cx="5695950" cy="4743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" y="288290"/>
            <a:ext cx="5695950" cy="1542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445" y="288290"/>
            <a:ext cx="5689600" cy="1549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45" y="1866265"/>
            <a:ext cx="5689600" cy="4673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280" y="0"/>
            <a:ext cx="5848350" cy="157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" y="1574800"/>
            <a:ext cx="5758815" cy="46018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3505"/>
            <a:ext cx="5979795" cy="15500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55750"/>
            <a:ext cx="5979160" cy="46031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7670" y="6280150"/>
            <a:ext cx="11108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可以看到，最近地铁距离和每平米租金之间当然是有相关性的，距离地铁越近，租金越贵。北上广深的相关系数分别是-0.13，-0.17，-0.12，-0.13，可见，上海地铁站的距离对租金的影响最大，广州最小。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房屋大小对每平米租金的影响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8350" y="1116965"/>
            <a:ext cx="9792335" cy="41738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045" y="73660"/>
            <a:ext cx="4244975" cy="32962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165" y="-11430"/>
            <a:ext cx="4336415" cy="34658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5" y="3369945"/>
            <a:ext cx="4540250" cy="35210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640" y="3553460"/>
            <a:ext cx="4218940" cy="33381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852025" y="726440"/>
            <a:ext cx="186245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管是哪个城市，出租面积在15平米以内的房子每平米租金都是最贵的，当然这里不排除租金贵的区域有更多单独出租的小房间这个原因。但是还是可以看出来，如果有认识的好友一起租大房子，不仅每平米的租金更便宜，而且还可以有一个大点的公用客厅。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1059180"/>
          </a:xfrm>
        </p:spPr>
        <p:txBody>
          <a:bodyPr>
            <a:normAutofit/>
          </a:bodyPr>
          <a:p>
            <a:r>
              <a:rPr lang="zh-CN" altLang="en-US" sz="4800"/>
              <a:t>分析目标：</a:t>
            </a:r>
            <a:endParaRPr lang="zh-CN" altLang="en-US" sz="4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2156460"/>
            <a:ext cx="10852150" cy="4184650"/>
          </a:xfrm>
        </p:spPr>
        <p:txBody>
          <a:bodyPr/>
          <a:p>
            <a:r>
              <a:rPr lang="zh-CN" altLang="en-US" sz="2400"/>
              <a:t>（1）各城市房源数量</a:t>
            </a:r>
            <a:endParaRPr lang="zh-CN" altLang="en-US" sz="2400"/>
          </a:p>
          <a:p>
            <a:r>
              <a:rPr lang="zh-CN" altLang="en-US" sz="2400"/>
              <a:t>（2）各地区数据清洗后的房源数量</a:t>
            </a:r>
            <a:endParaRPr lang="zh-CN" altLang="en-US" sz="2400"/>
          </a:p>
          <a:p>
            <a:r>
              <a:rPr lang="zh-CN" altLang="en-US" sz="2400"/>
              <a:t>（3）单位面积房价</a:t>
            </a:r>
            <a:endParaRPr lang="zh-CN" altLang="en-US" sz="2400"/>
          </a:p>
          <a:p>
            <a:r>
              <a:rPr lang="zh-CN" altLang="en-US" sz="2400"/>
              <a:t>（4）北上广深GDP情况</a:t>
            </a:r>
            <a:endParaRPr lang="zh-CN" altLang="en-US" sz="2400"/>
          </a:p>
          <a:p>
            <a:r>
              <a:rPr lang="zh-CN" altLang="en-US" sz="2400"/>
              <a:t>（5）据地铁口远近对每平米租金的影响</a:t>
            </a:r>
            <a:endParaRPr lang="zh-CN" altLang="en-US" sz="2400"/>
          </a:p>
          <a:p>
            <a:r>
              <a:rPr lang="zh-CN" altLang="en-US" sz="2400"/>
              <a:t>（6）房屋大小对每平米租金的影响</a:t>
            </a:r>
            <a:endParaRPr lang="zh-CN" altLang="en-US" sz="2400"/>
          </a:p>
          <a:p>
            <a:r>
              <a:rPr lang="zh-CN" altLang="en-US" sz="2400"/>
              <a:t>（7）个人房和公寓房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0812" y="572139"/>
            <a:ext cx="10852237" cy="441964"/>
          </a:xfrm>
        </p:spPr>
        <p:txBody>
          <a:bodyPr/>
          <a:p>
            <a:r>
              <a:rPr lang="zh-CN" altLang="en-US"/>
              <a:t>租个人房和公寓房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060" y="1789430"/>
            <a:ext cx="6134100" cy="3575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160" y="1788795"/>
            <a:ext cx="5958840" cy="35750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租个人房和公寓房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62040" y="1447165"/>
            <a:ext cx="5909310" cy="3332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446530"/>
            <a:ext cx="6070600" cy="33337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6390" y="5046345"/>
            <a:ext cx="99237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北京的公寓占总房源量比重为:2.0%。</a:t>
            </a:r>
            <a:endParaRPr lang="zh-CN" altLang="en-US"/>
          </a:p>
          <a:p>
            <a:r>
              <a:rPr lang="zh-CN" altLang="en-US"/>
              <a:t>上海的公寓占总房源量比重为:4.17%。</a:t>
            </a:r>
            <a:endParaRPr lang="zh-CN" altLang="en-US"/>
          </a:p>
          <a:p>
            <a:r>
              <a:rPr lang="zh-CN" altLang="en-US"/>
              <a:t>广州的公寓占总房源量比重为:20.23%。</a:t>
            </a:r>
            <a:endParaRPr lang="zh-CN" altLang="en-US"/>
          </a:p>
          <a:p>
            <a:r>
              <a:rPr lang="zh-CN" altLang="en-US"/>
              <a:t>深圳的公寓占总房源量比重为:49.87%。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732" y="2804168"/>
            <a:ext cx="10852237" cy="5388907"/>
          </a:xfrm>
        </p:spPr>
        <p:txBody>
          <a:bodyPr/>
          <a:p>
            <a:pPr algn="ctr"/>
            <a:r>
              <a:rPr lang="zh-CN" altLang="en-US" sz="5400"/>
              <a:t>数据清洗步骤</a:t>
            </a:r>
            <a:endParaRPr lang="zh-CN" altLang="en-US" sz="5400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134624"/>
            <a:ext cx="10852237" cy="441964"/>
          </a:xfrm>
        </p:spPr>
        <p:txBody>
          <a:bodyPr/>
          <a:p>
            <a:r>
              <a:rPr lang="zh-CN" altLang="en-US"/>
              <a:t>csv文件信息读取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7100" y="576580"/>
            <a:ext cx="10337800" cy="2908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210" y="3484880"/>
            <a:ext cx="5594350" cy="31305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去重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4500" y="1057275"/>
            <a:ext cx="9588500" cy="2355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745" y="3486150"/>
            <a:ext cx="4813300" cy="32721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数据清洗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1865" y="1369695"/>
            <a:ext cx="10287000" cy="45529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3952" y="2454279"/>
            <a:ext cx="10852237" cy="441964"/>
          </a:xfrm>
        </p:spPr>
        <p:txBody>
          <a:bodyPr/>
          <a:p>
            <a:r>
              <a:rPr lang="zh-CN" altLang="en-US" sz="5400"/>
              <a:t>数据分析</a:t>
            </a:r>
            <a:endParaRPr lang="zh-CN" altLang="en-US" sz="5400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各城市数据清洗后的房源数量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355" y="975360"/>
            <a:ext cx="10813415" cy="3586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760" y="3278505"/>
            <a:ext cx="7761605" cy="33851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北京各地区房源数量</a:t>
            </a:r>
            <a:endParaRPr lang="zh-CN" altLang="en-US"/>
          </a:p>
        </p:txBody>
      </p:sp>
      <p:pic>
        <p:nvPicPr>
          <p:cNvPr id="9" name="内容占位符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91185" y="1708150"/>
            <a:ext cx="8892540" cy="41357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885190"/>
            <a:ext cx="8813800" cy="889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63245" y="5843905"/>
            <a:ext cx="90277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北京的租房房源有2996条，可以看到除了周边的昌平、顺义、通州、大兴、房山、门头沟等区中心有集中房源外，北京的房子主要集中在二环外四环内，当然这片区域也是最贵的。其中朝阳区的房源最多，占了整个北京房源的1/3，海淀、丰台次之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807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807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2807"/>
  <p:tag name="KSO_WM_TEMPLATE_THUMBS_INDEX" val="1、4、6、7、9、10、11、12、14"/>
</p:tagLst>
</file>

<file path=ppt/tags/tag16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"/>
  <p:tag name="KSO_WM_TEMPLATE_INDEX" val="20202807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4.xml><?xml version="1.0" encoding="utf-8"?>
<p:tagLst xmlns:p="http://schemas.openxmlformats.org/presentationml/2006/main">
  <p:tag name="KSO_WM_BEAUTIFY_FLAG" val="#wm#"/>
  <p:tag name="KSO_WM_TEMPLATE_CATEGORY" val=""/>
  <p:tag name="KSO_WM_TEMPLATE_INDEX" val="20202807"/>
</p:tagLst>
</file>

<file path=ppt/tags/tag165.xml><?xml version="1.0" encoding="utf-8"?>
<p:tagLst xmlns:p="http://schemas.openxmlformats.org/presentationml/2006/main">
  <p:tag name="KSO_WM_BEAUTIFY_FLAG" val="#wm#"/>
  <p:tag name="KSO_WM_TEMPLATE_CATEGORY" val="diagram"/>
  <p:tag name="KSO_WM_TEMPLATE_INDEX" val="20202807"/>
</p:tagLst>
</file>

<file path=ppt/tags/tag166.xml><?xml version="1.0" encoding="utf-8"?>
<p:tagLst xmlns:p="http://schemas.openxmlformats.org/presentationml/2006/main">
  <p:tag name="KSO_WM_UNIT_PLACING_PICTURE_USER_VIEWPORT" val="{&quot;height&quot;:4580,&quot;width&quot;:16280}"/>
</p:tagLst>
</file>

<file path=ppt/tags/tag167.xml><?xml version="1.0" encoding="utf-8"?>
<p:tagLst xmlns:p="http://schemas.openxmlformats.org/presentationml/2006/main">
  <p:tag name="KSO_WM_BEAUTIFY_FLAG" val="#wm#"/>
  <p:tag name="KSO_WM_TEMPLATE_CATEGORY" val=""/>
  <p:tag name="KSO_WM_TEMPLATE_INDEX" val="20202807"/>
</p:tagLst>
</file>

<file path=ppt/tags/tag168.xml><?xml version="1.0" encoding="utf-8"?>
<p:tagLst xmlns:p="http://schemas.openxmlformats.org/presentationml/2006/main">
  <p:tag name="KSO_WM_BEAUTIFY_FLAG" val="#wm#"/>
  <p:tag name="KSO_WM_TEMPLATE_CATEGORY" val="diagram"/>
  <p:tag name="KSO_WM_TEMPLATE_INDEX" val="20202807"/>
</p:tagLst>
</file>

<file path=ppt/tags/tag169.xml><?xml version="1.0" encoding="utf-8"?>
<p:tagLst xmlns:p="http://schemas.openxmlformats.org/presentationml/2006/main">
  <p:tag name="KSO_WM_BEAUTIFY_FLAG" val="#wm#"/>
  <p:tag name="KSO_WM_TEMPLATE_CATEGORY" val="diagram"/>
  <p:tag name="KSO_WM_TEMPLATE_INDEX" val="20202807"/>
</p:tagLst>
</file>

<file path=ppt/tags/tag1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diagram"/>
  <p:tag name="KSO_WM_TEMPLATE_INDEX" val="20202807"/>
</p:tagLst>
</file>

<file path=ppt/tags/tag171.xml><?xml version="1.0" encoding="utf-8"?>
<p:tagLst xmlns:p="http://schemas.openxmlformats.org/presentationml/2006/main">
  <p:tag name="KSO_WM_BEAUTIFY_FLAG" val="#wm#"/>
  <p:tag name="KSO_WM_TEMPLATE_CATEGORY" val="diagram"/>
  <p:tag name="KSO_WM_TEMPLATE_INDEX" val="20202807"/>
</p:tagLst>
</file>

<file path=ppt/tags/tag172.xml><?xml version="1.0" encoding="utf-8"?>
<p:tagLst xmlns:p="http://schemas.openxmlformats.org/presentationml/2006/main">
  <p:tag name="KSO_WM_BEAUTIFY_FLAG" val="#wm#"/>
  <p:tag name="KSO_WM_TEMPLATE_CATEGORY" val="diagram"/>
  <p:tag name="KSO_WM_TEMPLATE_INDEX" val="20202807"/>
</p:tagLst>
</file>

<file path=ppt/tags/tag173.xml><?xml version="1.0" encoding="utf-8"?>
<p:tagLst xmlns:p="http://schemas.openxmlformats.org/presentationml/2006/main">
  <p:tag name="KSO_WM_BEAUTIFY_FLAG" val="#wm#"/>
  <p:tag name="KSO_WM_TEMPLATE_CATEGORY" val="diagram"/>
  <p:tag name="KSO_WM_TEMPLATE_INDEX" val="20202807"/>
</p:tagLst>
</file>

<file path=ppt/tags/tag174.xml><?xml version="1.0" encoding="utf-8"?>
<p:tagLst xmlns:p="http://schemas.openxmlformats.org/presentationml/2006/main">
  <p:tag name="KSO_WM_BEAUTIFY_FLAG" val="#wm#"/>
  <p:tag name="KSO_WM_TEMPLATE_CATEGORY" val="diagram"/>
  <p:tag name="KSO_WM_TEMPLATE_INDEX" val="20202807"/>
</p:tagLst>
</file>

<file path=ppt/tags/tag175.xml><?xml version="1.0" encoding="utf-8"?>
<p:tagLst xmlns:p="http://schemas.openxmlformats.org/presentationml/2006/main">
  <p:tag name="KSO_WM_BEAUTIFY_FLAG" val="#wm#"/>
  <p:tag name="KSO_WM_TEMPLATE_CATEGORY" val="diagram"/>
  <p:tag name="KSO_WM_TEMPLATE_INDEX" val="20202807"/>
</p:tagLst>
</file>

<file path=ppt/tags/tag176.xml><?xml version="1.0" encoding="utf-8"?>
<p:tagLst xmlns:p="http://schemas.openxmlformats.org/presentationml/2006/main">
  <p:tag name="KSO_WM_BEAUTIFY_FLAG" val="#wm#"/>
  <p:tag name="KSO_WM_TEMPLATE_CATEGORY" val="diagram"/>
  <p:tag name="KSO_WM_TEMPLATE_INDEX" val="20202807"/>
</p:tagLst>
</file>

<file path=ppt/tags/tag177.xml><?xml version="1.0" encoding="utf-8"?>
<p:tagLst xmlns:p="http://schemas.openxmlformats.org/presentationml/2006/main">
  <p:tag name="KSO_WM_BEAUTIFY_FLAG" val="#wm#"/>
  <p:tag name="KSO_WM_TEMPLATE_CATEGORY" val="diagram"/>
  <p:tag name="KSO_WM_TEMPLATE_INDEX" val="20202807"/>
</p:tagLst>
</file>

<file path=ppt/tags/tag178.xml><?xml version="1.0" encoding="utf-8"?>
<p:tagLst xmlns:p="http://schemas.openxmlformats.org/presentationml/2006/main">
  <p:tag name="KSO_WM_BEAUTIFY_FLAG" val="#wm#"/>
  <p:tag name="KSO_WM_TEMPLATE_CATEGORY" val="diagram"/>
  <p:tag name="KSO_WM_TEMPLATE_INDEX" val="20202807"/>
</p:tagLst>
</file>

<file path=ppt/tags/tag179.xml><?xml version="1.0" encoding="utf-8"?>
<p:tagLst xmlns:p="http://schemas.openxmlformats.org/presentationml/2006/main">
  <p:tag name="KSO_WM_BEAUTIFY_FLAG" val="#wm#"/>
  <p:tag name="KSO_WM_TEMPLATE_CATEGORY" val="diagram"/>
  <p:tag name="KSO_WM_TEMPLATE_INDEX" val="20202807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TEMPLATE_CATEGORY" val="diagram"/>
  <p:tag name="KSO_WM_TEMPLATE_INDEX" val="20202807"/>
</p:tagLst>
</file>

<file path=ppt/tags/tag181.xml><?xml version="1.0" encoding="utf-8"?>
<p:tagLst xmlns:p="http://schemas.openxmlformats.org/presentationml/2006/main">
  <p:tag name="KSO_WM_BEAUTIFY_FLAG" val="#wm#"/>
  <p:tag name="KSO_WM_TEMPLATE_CATEGORY" val="diagram"/>
  <p:tag name="KSO_WM_TEMPLATE_INDEX" val="20202807"/>
</p:tagLst>
</file>

<file path=ppt/tags/tag182.xml><?xml version="1.0" encoding="utf-8"?>
<p:tagLst xmlns:p="http://schemas.openxmlformats.org/presentationml/2006/main">
  <p:tag name="KSO_WM_BEAUTIFY_FLAG" val="#wm#"/>
  <p:tag name="KSO_WM_TEMPLATE_CATEGORY" val="diagram"/>
  <p:tag name="KSO_WM_TEMPLATE_INDEX" val="20202807"/>
</p:tagLst>
</file>

<file path=ppt/tags/tag183.xml><?xml version="1.0" encoding="utf-8"?>
<p:tagLst xmlns:p="http://schemas.openxmlformats.org/presentationml/2006/main">
  <p:tag name="KSO_WM_BEAUTIFY_FLAG" val="#wm#"/>
  <p:tag name="KSO_WM_TEMPLATE_CATEGORY" val="diagram"/>
  <p:tag name="KSO_WM_TEMPLATE_INDEX" val="20202807"/>
</p:tagLst>
</file>

<file path=ppt/tags/tag184.xml><?xml version="1.0" encoding="utf-8"?>
<p:tagLst xmlns:p="http://schemas.openxmlformats.org/presentationml/2006/main">
  <p:tag name="KSO_WM_BEAUTIFY_FLAG" val="#wm#"/>
  <p:tag name="KSO_WM_TEMPLATE_CATEGORY" val="diagram"/>
  <p:tag name="KSO_WM_TEMPLATE_INDEX" val="20202807"/>
</p:tagLst>
</file>

<file path=ppt/tags/tag185.xml><?xml version="1.0" encoding="utf-8"?>
<p:tagLst xmlns:p="http://schemas.openxmlformats.org/presentationml/2006/main">
  <p:tag name="KSO_WM_BEAUTIFY_FLAG" val="#wm#"/>
  <p:tag name="KSO_WM_TEMPLATE_CATEGORY" val="diagram"/>
  <p:tag name="KSO_WM_TEMPLATE_INDEX" val="20202807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20202807">
      <a:dk1>
        <a:srgbClr val="000000"/>
      </a:dk1>
      <a:lt1>
        <a:srgbClr val="FFFFFF"/>
      </a:lt1>
      <a:dk2>
        <a:srgbClr val="E9E8E2"/>
      </a:dk2>
      <a:lt2>
        <a:srgbClr val="F4F3EE"/>
      </a:lt2>
      <a:accent1>
        <a:srgbClr val="BACB98"/>
      </a:accent1>
      <a:accent2>
        <a:srgbClr val="C4C093"/>
      </a:accent2>
      <a:accent3>
        <a:srgbClr val="CDB996"/>
      </a:accent3>
      <a:accent4>
        <a:srgbClr val="CEAF96"/>
      </a:accent4>
      <a:accent5>
        <a:srgbClr val="D0AC9D"/>
      </a:accent5>
      <a:accent6>
        <a:srgbClr val="CFAAA2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879</Words>
  <Application>WPS 演示</Application>
  <PresentationFormat>宽屏</PresentationFormat>
  <Paragraphs>65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Arial</vt:lpstr>
      <vt:lpstr>宋体</vt:lpstr>
      <vt:lpstr>Wingdings</vt:lpstr>
      <vt:lpstr>隶书</vt:lpstr>
      <vt:lpstr>汉仪尚巍手书W</vt:lpstr>
      <vt:lpstr>黑体</vt:lpstr>
      <vt:lpstr>微软雅黑</vt:lpstr>
      <vt:lpstr>Arial Unicode MS</vt:lpstr>
      <vt:lpstr>Calibri</vt:lpstr>
      <vt:lpstr>Office 主题​​</vt:lpstr>
      <vt:lpstr>python程序设计课程设计</vt:lpstr>
      <vt:lpstr>分析目标：</vt:lpstr>
      <vt:lpstr>PowerPoint 演示文稿</vt:lpstr>
      <vt:lpstr>csv文件信息读取</vt:lpstr>
      <vt:lpstr>去重</vt:lpstr>
      <vt:lpstr>数据清洗</vt:lpstr>
      <vt:lpstr>数据分析</vt:lpstr>
      <vt:lpstr>各城市数据清洗后的房源数量</vt:lpstr>
      <vt:lpstr>北京各地区房源数量</vt:lpstr>
      <vt:lpstr>上海各地区房源数量</vt:lpstr>
      <vt:lpstr>广州各地区房源数量</vt:lpstr>
      <vt:lpstr>深圳各地区房源数量</vt:lpstr>
      <vt:lpstr>单位面积房价</vt:lpstr>
      <vt:lpstr>北上广深GDP情况</vt:lpstr>
      <vt:lpstr>据地铁口远近对每平米租金的影响</vt:lpstr>
      <vt:lpstr>PowerPoint 演示文稿</vt:lpstr>
      <vt:lpstr>PowerPoint 演示文稿</vt:lpstr>
      <vt:lpstr>房屋大小对每平米租金的影响</vt:lpstr>
      <vt:lpstr>PowerPoint 演示文稿</vt:lpstr>
      <vt:lpstr>租个人房和公寓房</vt:lpstr>
      <vt:lpstr>租个人房和公寓房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Mandragora</cp:lastModifiedBy>
  <cp:revision>151</cp:revision>
  <dcterms:created xsi:type="dcterms:W3CDTF">2019-06-19T02:08:00Z</dcterms:created>
  <dcterms:modified xsi:type="dcterms:W3CDTF">2021-01-21T05:35:36Z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